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1115" r:id="rId2"/>
    <p:sldId id="260" r:id="rId3"/>
    <p:sldId id="1113" r:id="rId4"/>
    <p:sldId id="1116" r:id="rId5"/>
    <p:sldId id="972" r:id="rId6"/>
    <p:sldId id="928" r:id="rId7"/>
    <p:sldId id="1114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9223"/>
    <p:restoredTop sz="96327"/>
  </p:normalViewPr>
  <p:slideViewPr>
    <p:cSldViewPr snapToGrid="0" snapToObjects="1">
      <p:cViewPr varScale="1">
        <p:scale>
          <a:sx n="256" d="100"/>
          <a:sy n="256" d="100"/>
        </p:scale>
        <p:origin x="164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55" d="100"/>
        <a:sy n="155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3047BC-1048-9B4D-999C-B8FC6DDBB55A}" type="datetimeFigureOut">
              <a:rPr lang="en-US" smtClean="0"/>
              <a:t>8/31/23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264D6C-2B70-8145-8077-6F89015A27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5517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24ba7032a9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2" name="Google Shape;142;g124ba7032a9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24ba7032a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8" name="Google Shape;88;g124ba7032a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667EA-74FC-AD02-A12F-C53CC89BC2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E70C3E-1562-BA37-A824-7E1DFC58D9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BE0F3A-E9B4-1B60-0575-5E14C32F4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F0B0A-8707-F246-8C44-C690897CF734}" type="datetimeFigureOut">
              <a:rPr lang="en-US" smtClean="0"/>
              <a:t>8/31/23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DEE3A4-6BC6-76DA-C6AD-08BD76036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203837-5813-F820-376C-2A43D6F95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E5643-D884-694F-ADCB-3F4DA39058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0475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8A628F-522A-4210-94AB-410E0E295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0AEFD6E-189E-9962-2D77-2E12038E5C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37FE8A-EDDA-7D22-6B6C-203B570DF7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F0B0A-8707-F246-8C44-C690897CF734}" type="datetimeFigureOut">
              <a:rPr lang="en-US" smtClean="0"/>
              <a:t>8/31/23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5080DB-A48A-2DD3-9888-9199BA219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394B11-6251-C774-9ABB-BD32533EC4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E5643-D884-694F-ADCB-3F4DA39058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8807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ADC6B1F-84C6-3975-A229-79C52ADB4D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398E28-05B8-688C-35BE-D1A404DFA5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A128C1-6DE1-87F1-0460-2D648CCAC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F0B0A-8707-F246-8C44-C690897CF734}" type="datetimeFigureOut">
              <a:rPr lang="en-US" smtClean="0"/>
              <a:t>8/31/23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EF6103-6A8F-9770-53E7-B91D612E64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592830-F820-7F31-9272-C908F7EDB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E5643-D884-694F-ADCB-3F4DA39058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4391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107CDC-83F0-BCD5-502C-9506AD9D7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078DFC-1827-9026-F80B-89EAAF034B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B7480E-C967-F96B-5360-2855FE117D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F0B0A-8707-F246-8C44-C690897CF734}" type="datetimeFigureOut">
              <a:rPr lang="en-US" smtClean="0"/>
              <a:t>8/31/23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DC7E20-F91B-5D71-8278-EC3134A336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6A083B-83C0-9400-C19A-422CEFEDB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E5643-D884-694F-ADCB-3F4DA39058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8337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A6F813-BE2A-E007-FA28-38AC8D26E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61F0ED-9AFD-FB75-642B-62FA327A89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306B79-33D2-898B-E252-EA59C8CC3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F0B0A-8707-F246-8C44-C690897CF734}" type="datetimeFigureOut">
              <a:rPr lang="en-US" smtClean="0"/>
              <a:t>8/31/23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D8570F-BC23-3CBF-0FA7-02A08ADE16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777966-0F8E-E891-B33F-10BE5ACD5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E5643-D884-694F-ADCB-3F4DA39058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8355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83751-216C-75BF-B058-8D5317D97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A17445-F792-A46B-CBD8-EDC6735BC5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F1833E-A8A2-444D-BAB1-7DC3DF4247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0CAD80-034B-8BCA-2BCE-670FEC69B3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F0B0A-8707-F246-8C44-C690897CF734}" type="datetimeFigureOut">
              <a:rPr lang="en-US" smtClean="0"/>
              <a:t>8/31/23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3DEF8C-B182-CD82-3AF0-2E5A7E8098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BD4DBB-E319-A718-4468-F03AAA435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E5643-D884-694F-ADCB-3F4DA39058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8020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14D27-9F9C-4801-440F-E2FF5F20E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93AF55-74B1-1A99-FF5E-BDE16ADC52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4AC89A-7F6B-8E94-7A3E-3779E2C4A5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CC18E2F-D515-4FAD-37EA-603DE7C26F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4A5AD2-E254-2137-5CBF-FE0EFDC5DD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3B4F68-C8F1-95B4-89D0-29D6AF4E08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F0B0A-8707-F246-8C44-C690897CF734}" type="datetimeFigureOut">
              <a:rPr lang="en-US" smtClean="0"/>
              <a:t>8/31/23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5FC173B-F721-103B-9A99-E08E666EAF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4F2E212-B1DE-B58F-BBD4-18B32C4B36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E5643-D884-694F-ADCB-3F4DA39058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81997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9C2A46-CD41-D801-D517-15E70129E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B392000-E946-7FBD-A9CC-7600B5E7D2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F0B0A-8707-F246-8C44-C690897CF734}" type="datetimeFigureOut">
              <a:rPr lang="en-US" smtClean="0"/>
              <a:t>8/31/23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29E9B0-437F-AAA9-5160-F985323319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5423D8-04DE-C1BB-11F1-5D2704F919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E5643-D884-694F-ADCB-3F4DA39058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0323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88679B0-989C-0028-EF1B-FA343AC1C7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F0B0A-8707-F246-8C44-C690897CF734}" type="datetimeFigureOut">
              <a:rPr lang="en-US" smtClean="0"/>
              <a:t>8/31/23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CD2EDF4-7DBB-2AED-94AC-35241C496F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D0DCFA-FE0F-81D4-B138-16C29E911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E5643-D884-694F-ADCB-3F4DA39058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8553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069812-0594-1389-BBB8-F89D3EA8F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C362AA-146E-F9FF-632E-403D7D1AF6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A5C498-54A8-EB5E-8F3C-D04B27D55A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BB2D00-5938-47DE-ED97-811FB0E4F1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F0B0A-8707-F246-8C44-C690897CF734}" type="datetimeFigureOut">
              <a:rPr lang="en-US" smtClean="0"/>
              <a:t>8/31/23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18FA46-9443-1F65-6A6F-B0344BB7A7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453EB9-FE33-EA5F-B474-F5A88A534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E5643-D884-694F-ADCB-3F4DA39058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0681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46D04D-F362-D68D-CB61-CB8931E548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3E02D48-D1DB-EB7C-EB24-41E34AC32A7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D5AE87-9BF9-AA45-BCC5-6D4A1382FB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6F9A7A-D6E7-3D1B-3843-5CC39E5295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F0B0A-8707-F246-8C44-C690897CF734}" type="datetimeFigureOut">
              <a:rPr lang="en-US" smtClean="0"/>
              <a:t>8/31/23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5EC187-4660-3290-88C7-E626B3C527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AA875A-A28E-BD75-F16F-D7FB7DC622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E5643-D884-694F-ADCB-3F4DA39058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29894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AABC501-DABE-035A-1C2F-77B48E3D55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71081C-AB55-E602-5326-519564B596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548359-FF65-66CB-61C6-8142CBFCDB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EF0B0A-8707-F246-8C44-C690897CF734}" type="datetimeFigureOut">
              <a:rPr lang="en-US" smtClean="0"/>
              <a:t>8/31/23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084436-5871-A71D-82CC-DB53695640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F7586A-05D4-F11C-41F4-FBFED54E1C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3E5643-D884-694F-ADCB-3F4DA39058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1664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0.png"/><Relationship Id="rId7" Type="http://schemas.openxmlformats.org/officeDocument/2006/relationships/image" Target="../media/image7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1wzPr4cUoMQ&amp;t=463s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40219A-7A55-2EAF-90AD-881079859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170" y="291453"/>
            <a:ext cx="4700204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The Easy, </a:t>
            </a:r>
            <a:br>
              <a:rPr lang="en-US" dirty="0"/>
            </a:br>
            <a:r>
              <a:rPr lang="en-US" dirty="0"/>
              <a:t>the Hard </a:t>
            </a:r>
            <a:br>
              <a:rPr lang="en-US" dirty="0"/>
            </a:br>
            <a:r>
              <a:rPr lang="en-US" dirty="0"/>
              <a:t>and the Ugly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FDEF51B-0D4E-376C-8D79-326F27EE734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94246" y="2088634"/>
            <a:ext cx="7238920" cy="4687026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en-US" dirty="0"/>
              <a:t>Easy</a:t>
            </a:r>
          </a:p>
          <a:p>
            <a:pPr lvl="1"/>
            <a:r>
              <a:rPr lang="en-US" dirty="0"/>
              <a:t>Inference (</a:t>
            </a:r>
            <a:r>
              <a:rPr lang="en-US" i="1" dirty="0"/>
              <a:t>fit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Fine-Tuning (</a:t>
            </a:r>
            <a:r>
              <a:rPr lang="en-US" i="1" dirty="0"/>
              <a:t>predict</a:t>
            </a:r>
            <a:r>
              <a:rPr lang="en-US" dirty="0"/>
              <a:t>)</a:t>
            </a:r>
          </a:p>
          <a:p>
            <a:r>
              <a:rPr lang="en-US" dirty="0"/>
              <a:t>Hard</a:t>
            </a:r>
          </a:p>
          <a:p>
            <a:pPr lvl="1"/>
            <a:r>
              <a:rPr lang="en-US" dirty="0"/>
              <a:t>Pre-training</a:t>
            </a:r>
          </a:p>
          <a:p>
            <a:r>
              <a:rPr lang="en-US" dirty="0"/>
              <a:t>Ugly (Responsible AI)</a:t>
            </a:r>
          </a:p>
          <a:p>
            <a:pPr lvl="1"/>
            <a:r>
              <a:rPr lang="en-US" dirty="0"/>
              <a:t>Bias</a:t>
            </a:r>
          </a:p>
          <a:p>
            <a:pPr lvl="1"/>
            <a:r>
              <a:rPr lang="en-US" dirty="0"/>
              <a:t>Toxicity</a:t>
            </a:r>
          </a:p>
          <a:p>
            <a:pPr lvl="1"/>
            <a:r>
              <a:rPr lang="en-US" dirty="0"/>
              <a:t>Misinformation</a:t>
            </a:r>
          </a:p>
          <a:p>
            <a:pPr lvl="1"/>
            <a:r>
              <a:rPr lang="en-US" dirty="0"/>
              <a:t>Hallucinations</a:t>
            </a:r>
          </a:p>
          <a:p>
            <a:pPr lvl="1"/>
            <a:r>
              <a:rPr lang="en-US" dirty="0"/>
              <a:t>Plagiarism</a:t>
            </a:r>
          </a:p>
          <a:p>
            <a:endParaRPr lang="en-US" dirty="0"/>
          </a:p>
        </p:txBody>
      </p:sp>
      <p:pic>
        <p:nvPicPr>
          <p:cNvPr id="4" name="good-bad-ugly-whistle.mp3">
            <a:hlinkClick r:id="" action="ppaction://media"/>
            <a:extLst>
              <a:ext uri="{FF2B5EF4-FFF2-40B4-BE49-F238E27FC236}">
                <a16:creationId xmlns:a16="http://schemas.microsoft.com/office/drawing/2014/main" id="{45DB7F64-4B6F-E747-60B7-57D37905783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322574" y="412750"/>
            <a:ext cx="812800" cy="812800"/>
          </a:xfrm>
          <a:prstGeom prst="rect">
            <a:avLst/>
          </a:prstGeom>
        </p:spPr>
      </p:pic>
      <p:pic>
        <p:nvPicPr>
          <p:cNvPr id="9" name="Content Placeholder 8" descr="A person in a cowboy hat and cape&#10;&#10;Description automatically generated with low confidence">
            <a:extLst>
              <a:ext uri="{FF2B5EF4-FFF2-40B4-BE49-F238E27FC236}">
                <a16:creationId xmlns:a16="http://schemas.microsoft.com/office/drawing/2014/main" id="{EEB35C75-150A-77E8-5B98-B9E461D0E29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5"/>
          <a:stretch>
            <a:fillRect/>
          </a:stretch>
        </p:blipFill>
        <p:spPr>
          <a:xfrm>
            <a:off x="3894065" y="288188"/>
            <a:ext cx="8297935" cy="6569812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43135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938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Zucked: Waking Up to the Facebook Catastrophe">
            <a:extLst>
              <a:ext uri="{FF2B5EF4-FFF2-40B4-BE49-F238E27FC236}">
                <a16:creationId xmlns:a16="http://schemas.microsoft.com/office/drawing/2014/main" id="{06EBDBD7-CF2F-3825-DD18-88431048A7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310" y="2548006"/>
            <a:ext cx="1658022" cy="1658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6C54F74-25AB-8539-1664-8D5A9A08EA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Ugly: Responsible AI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D9908F4-10F3-BF34-7648-F69078240494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575538"/>
                <a:ext cx="10667215" cy="5241303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Incentives matter</a:t>
                </a:r>
              </a:p>
              <a:p>
                <a:pPr lvl="1"/>
                <a:r>
                  <a:rPr lang="en-US" dirty="0"/>
                  <a:t>Risks 1.0 (2016)</a:t>
                </a:r>
              </a:p>
              <a:p>
                <a:pPr lvl="2"/>
                <a:r>
                  <a:rPr lang="en-US" dirty="0"/>
                  <a:t>Unfair, Biased</a:t>
                </a:r>
              </a:p>
              <a:p>
                <a:pPr lvl="1"/>
                <a:r>
                  <a:rPr lang="en-US" dirty="0"/>
                  <a:t>Risks 2.0 (2022)</a:t>
                </a:r>
              </a:p>
              <a:p>
                <a:pPr lvl="2"/>
                <a:r>
                  <a:rPr lang="en-US" dirty="0"/>
                  <a:t>Addictive, dangerous, deadly</a:t>
                </a:r>
              </a:p>
              <a:p>
                <a:pPr lvl="2"/>
                <a:r>
                  <a:rPr lang="en-US" dirty="0"/>
                  <a:t>and insanely profitable</a:t>
                </a:r>
              </a:p>
              <a:p>
                <a:pPr lvl="1"/>
                <a:r>
                  <a:rPr lang="en-US" dirty="0"/>
                  <a:t>Risks 3.0 (2023)</a:t>
                </a:r>
              </a:p>
              <a:p>
                <a:pPr lvl="2"/>
                <a:r>
                  <a:rPr lang="en-US" dirty="0"/>
                  <a:t>Malware</a:t>
                </a:r>
              </a:p>
              <a:p>
                <a:pPr lvl="2"/>
                <a:r>
                  <a:rPr lang="en-US" dirty="0"/>
                  <a:t>Spyware</a:t>
                </a:r>
              </a:p>
              <a:p>
                <a:r>
                  <a:rPr lang="en-US" dirty="0"/>
                  <a:t>Challenge for Regulation</a:t>
                </a:r>
              </a:p>
              <a:p>
                <a:pPr lvl="2"/>
                <a:r>
                  <a:rPr lang="en-US" dirty="0"/>
                  <a:t>Business case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dirty="0"/>
                  <a:t> Public Interest (Health, National Security)</a:t>
                </a:r>
              </a:p>
              <a:p>
                <a:pPr lvl="1"/>
                <a:r>
                  <a:rPr lang="en-US" dirty="0"/>
                  <a:t>Tobacco companies maximize sales; ditto for fast food &amp; junk food</a:t>
                </a:r>
              </a:p>
              <a:p>
                <a:pPr lvl="1"/>
                <a:r>
                  <a:rPr lang="en-US" dirty="0"/>
                  <a:t>Risks 2.0 (Toxicity): Good for social media companies; we ❤️ click bait</a:t>
                </a:r>
              </a:p>
              <a:p>
                <a:pPr lvl="1"/>
                <a:r>
                  <a:rPr lang="en-US" dirty="0"/>
                  <a:t>Risks 3.0 (Conflict): Good for defense industry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D9908F4-10F3-BF34-7648-F6907824049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575538"/>
                <a:ext cx="10667215" cy="5241303"/>
              </a:xfrm>
              <a:blipFill>
                <a:blip r:embed="rId3"/>
                <a:stretch>
                  <a:fillRect l="-1071" t="-26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Content Placeholder 5" descr="A screenshot of a social media post&#10;&#10;Description automatically generated with low confidence">
            <a:extLst>
              <a:ext uri="{FF2B5EF4-FFF2-40B4-BE49-F238E27FC236}">
                <a16:creationId xmlns:a16="http://schemas.microsoft.com/office/drawing/2014/main" id="{6A81F1E5-49E5-D39F-B27E-2FD820B6732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7469328" y="57029"/>
            <a:ext cx="4614146" cy="1456441"/>
          </a:xfrm>
        </p:spPr>
      </p:pic>
      <p:pic>
        <p:nvPicPr>
          <p:cNvPr id="8" name="Picture 7" descr="A screenshot of a phone&#10;&#10;Description automatically generated with low confidence">
            <a:extLst>
              <a:ext uri="{FF2B5EF4-FFF2-40B4-BE49-F238E27FC236}">
                <a16:creationId xmlns:a16="http://schemas.microsoft.com/office/drawing/2014/main" id="{4FCA3FFA-99CE-7E3B-9F48-0B01BB4798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31250" y="1399661"/>
            <a:ext cx="4490301" cy="1127509"/>
          </a:xfrm>
          <a:prstGeom prst="rect">
            <a:avLst/>
          </a:prstGeom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4103DAE6-3B3D-E59F-7916-67B03E8D3D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61435" y="145601"/>
            <a:ext cx="1544049" cy="2381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Pegasus: How a Spy in Your Pocket Threatens the End of Privacy, Dignity, and Democracy">
            <a:extLst>
              <a:ext uri="{FF2B5EF4-FFF2-40B4-BE49-F238E27FC236}">
                <a16:creationId xmlns:a16="http://schemas.microsoft.com/office/drawing/2014/main" id="{BE748173-14A2-61ED-FD4B-3A475776A2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1273" y="2520701"/>
            <a:ext cx="2409287" cy="2409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 descr="A picture containing text, font, screenshot, graphic design&#10;&#10;Description automatically generated">
            <a:extLst>
              <a:ext uri="{FF2B5EF4-FFF2-40B4-BE49-F238E27FC236}">
                <a16:creationId xmlns:a16="http://schemas.microsoft.com/office/drawing/2014/main" id="{6CD63B15-4474-574D-AB6E-694DA482895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30560" y="2520702"/>
            <a:ext cx="1682883" cy="2409287"/>
          </a:xfrm>
          <a:prstGeom prst="rect">
            <a:avLst/>
          </a:prstGeom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2F862A12-F715-7EBA-C478-4D231057C2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7669" y="2341030"/>
            <a:ext cx="1591744" cy="2381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6616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24ba7032a9_0_18"/>
          <p:cNvSpPr txBox="1">
            <a:spLocks noGrp="1"/>
          </p:cNvSpPr>
          <p:nvPr>
            <p:ph type="title"/>
          </p:nvPr>
        </p:nvSpPr>
        <p:spPr>
          <a:xfrm>
            <a:off x="349069" y="340683"/>
            <a:ext cx="3630997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dirty="0"/>
              <a:t>Hallucinations</a:t>
            </a:r>
            <a:endParaRPr dirty="0"/>
          </a:p>
        </p:txBody>
      </p:sp>
      <p:sp>
        <p:nvSpPr>
          <p:cNvPr id="145" name="Google Shape;145;g124ba7032a9_0_18"/>
          <p:cNvSpPr txBox="1">
            <a:spLocks noGrp="1"/>
          </p:cNvSpPr>
          <p:nvPr>
            <p:ph idx="1"/>
          </p:nvPr>
        </p:nvSpPr>
        <p:spPr>
          <a:xfrm>
            <a:off x="141447" y="1523783"/>
            <a:ext cx="4216862" cy="3182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2400" dirty="0"/>
              <a:t>Language models</a:t>
            </a:r>
          </a:p>
          <a:p>
            <a:pPr marL="914400" lvl="1" indent="-342900">
              <a:spcBef>
                <a:spcPts val="0"/>
              </a:spcBef>
              <a:buSzPts val="1800"/>
            </a:pPr>
            <a:r>
              <a:rPr lang="en-US" sz="2000" dirty="0"/>
              <a:t>make up ``alternative facts’’ </a:t>
            </a:r>
            <a:endParaRPr sz="2000" dirty="0"/>
          </a:p>
          <a:p>
            <a:pPr marL="9144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2000" dirty="0"/>
              <a:t>faster than fact-checking</a:t>
            </a:r>
          </a:p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sz="2400" dirty="0"/>
              <a:t>Dangerous failure mode</a:t>
            </a:r>
          </a:p>
          <a:p>
            <a:pPr marL="914400" lvl="1" indent="-342900">
              <a:spcBef>
                <a:spcPts val="0"/>
              </a:spcBef>
              <a:buSzPts val="1800"/>
            </a:pPr>
            <a:r>
              <a:rPr lang="en-US" sz="2000" dirty="0"/>
              <a:t>People will believe these ``alternative facts’’</a:t>
            </a:r>
          </a:p>
          <a:p>
            <a:pPr marL="457200" indent="-342900">
              <a:spcBef>
                <a:spcPts val="0"/>
              </a:spcBef>
              <a:buSzPts val="1800"/>
            </a:pPr>
            <a:r>
              <a:rPr lang="en-US" sz="2400" dirty="0"/>
              <a:t>More fluent</a:t>
            </a:r>
            <a:endParaRPr lang="en-US" sz="2000" dirty="0"/>
          </a:p>
          <a:p>
            <a:pPr marL="914400" lvl="1" indent="-342900">
              <a:spcBef>
                <a:spcPts val="0"/>
              </a:spcBef>
              <a:buSzPts val="1800"/>
            </a:pPr>
            <a:r>
              <a:rPr lang="en-US" sz="2000" dirty="0"/>
              <a:t>than trustworthy</a:t>
            </a:r>
          </a:p>
          <a:p>
            <a:pPr marL="457200" indent="-342900">
              <a:spcBef>
                <a:spcPts val="0"/>
              </a:spcBef>
              <a:buSzPts val="1800"/>
            </a:pPr>
            <a:r>
              <a:rPr lang="en-US" sz="2400" dirty="0"/>
              <a:t>Smooth talking-machines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77933FE-9BDD-65D9-7C4E-9CB00BBE2A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https://github.com/kwchurch/ACL2022_deepnets_tutorial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058688B-22DD-7D6E-B824-CF030902F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0FEA250-3342-A646-B643-53E371B4A843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6" name="Title 8">
            <a:extLst>
              <a:ext uri="{FF2B5EF4-FFF2-40B4-BE49-F238E27FC236}">
                <a16:creationId xmlns:a16="http://schemas.microsoft.com/office/drawing/2014/main" id="{38520250-6AEE-D522-14A1-6E890DED75CC}"/>
              </a:ext>
            </a:extLst>
          </p:cNvPr>
          <p:cNvSpPr txBox="1">
            <a:spLocks/>
          </p:cNvSpPr>
          <p:nvPr/>
        </p:nvSpPr>
        <p:spPr>
          <a:xfrm>
            <a:off x="4358309" y="4551705"/>
            <a:ext cx="7635245" cy="89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300" dirty="0" err="1"/>
              <a:t>ChatGPT</a:t>
            </a:r>
            <a:r>
              <a:rPr lang="en-US" sz="3300" dirty="0"/>
              <a:t> Hallucinates on CBS ``60 Minutes’’</a:t>
            </a:r>
            <a:br>
              <a:rPr lang="en-US" sz="2400" dirty="0"/>
            </a:br>
            <a:r>
              <a:rPr lang="en-US" sz="2400" dirty="0">
                <a:hlinkClick r:id="rId3"/>
              </a:rPr>
              <a:t>https://www.youtube.com/watch?v=1wzPr4cUoMQ&amp;t=463s</a:t>
            </a:r>
            <a:r>
              <a:rPr lang="en-US" sz="2400" dirty="0"/>
              <a:t> </a:t>
            </a:r>
          </a:p>
        </p:txBody>
      </p:sp>
      <p:pic>
        <p:nvPicPr>
          <p:cNvPr id="7" name="Content Placeholder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6EB73FF-0871-6F7B-EF3C-64557420DC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3245" y="365125"/>
            <a:ext cx="7680309" cy="4059371"/>
          </a:xfrm>
          <a:prstGeom prst="rect">
            <a:avLst/>
          </a:prstGeom>
        </p:spPr>
      </p:pic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7F410C93-B51D-A051-429F-71B38A670AD9}"/>
              </a:ext>
            </a:extLst>
          </p:cNvPr>
          <p:cNvSpPr txBox="1">
            <a:spLocks/>
          </p:cNvSpPr>
          <p:nvPr/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https://github.com/kwchurch/ACL2022_deepnets_tutorial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7F2F533-00C2-E03A-F5B4-A822C73481AA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0FEA250-3342-A646-B643-53E371B4A843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82943329-8DD7-9163-31CE-146D13942F58}"/>
              </a:ext>
            </a:extLst>
          </p:cNvPr>
          <p:cNvSpPr/>
          <p:nvPr/>
        </p:nvSpPr>
        <p:spPr>
          <a:xfrm>
            <a:off x="8449653" y="2685877"/>
            <a:ext cx="1472883" cy="415094"/>
          </a:xfrm>
          <a:prstGeom prst="wedgeRoundRectCallout">
            <a:avLst>
              <a:gd name="adj1" fmla="val -24641"/>
              <a:gd name="adj2" fmla="val -20311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Hallucination</a:t>
            </a:r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15E61DDD-2BD2-489A-7EB3-B3C8C60C77F6}"/>
              </a:ext>
            </a:extLst>
          </p:cNvPr>
          <p:cNvSpPr/>
          <p:nvPr/>
        </p:nvSpPr>
        <p:spPr>
          <a:xfrm>
            <a:off x="8610600" y="612812"/>
            <a:ext cx="959361" cy="415094"/>
          </a:xfrm>
          <a:prstGeom prst="wedgeRoundRectCallout">
            <a:avLst>
              <a:gd name="adj1" fmla="val -79002"/>
              <a:gd name="adj2" fmla="val -2951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Prompt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C229674-46D1-2FA0-9AA7-EE822A2D9C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59" y="4424496"/>
            <a:ext cx="2163336" cy="3245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904D4-53C6-E0CD-83AC-13690B9E6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Hypothesis: </a:t>
            </a:r>
            <a:br>
              <a:rPr lang="en-US" dirty="0"/>
            </a:br>
            <a:r>
              <a:rPr lang="en-US" dirty="0"/>
              <a:t>NLP History </a:t>
            </a:r>
            <a:r>
              <a:rPr lang="en-US" dirty="0">
                <a:sym typeface="Wingdings" pitchFamily="2" charset="2"/>
              </a:rPr>
              <a:t> Strengths &amp; Weaknesses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A53140-CA1A-1A7F-D75D-7F1D5542025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Deep Nets are</a:t>
            </a:r>
          </a:p>
          <a:p>
            <a:pPr lvl="1"/>
            <a:r>
              <a:rPr lang="en-US" dirty="0"/>
              <a:t>more fluent</a:t>
            </a:r>
          </a:p>
          <a:p>
            <a:pPr lvl="1"/>
            <a:r>
              <a:rPr lang="en-US" dirty="0"/>
              <a:t>than trustworthy</a:t>
            </a:r>
          </a:p>
          <a:p>
            <a:r>
              <a:rPr lang="en-US" dirty="0"/>
              <a:t>Pendulum Swung Too Far (2011)</a:t>
            </a:r>
          </a:p>
          <a:p>
            <a:pPr lvl="1"/>
            <a:r>
              <a:rPr lang="en-US" dirty="0"/>
              <a:t>Empiricism (1950s)</a:t>
            </a:r>
          </a:p>
          <a:p>
            <a:pPr lvl="1"/>
            <a:r>
              <a:rPr lang="en-US" dirty="0"/>
              <a:t>Rationalism (1970s)</a:t>
            </a:r>
          </a:p>
          <a:p>
            <a:pPr lvl="1"/>
            <a:r>
              <a:rPr lang="en-US" dirty="0"/>
              <a:t>Empiricism (1990s)</a:t>
            </a:r>
          </a:p>
          <a:p>
            <a:pPr lvl="1"/>
            <a:r>
              <a:rPr lang="en-US" dirty="0"/>
              <a:t>Deep Nets (2010s)</a:t>
            </a:r>
          </a:p>
        </p:txBody>
      </p:sp>
      <p:pic>
        <p:nvPicPr>
          <p:cNvPr id="6" name="Picture 4" descr="Powerfish Teeth GIF - Powerfish Teeth GIFs">
            <a:extLst>
              <a:ext uri="{FF2B5EF4-FFF2-40B4-BE49-F238E27FC236}">
                <a16:creationId xmlns:a16="http://schemas.microsoft.com/office/drawing/2014/main" id="{4831E0E4-CC07-3AE4-EFDA-6187499209DB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1839595"/>
            <a:ext cx="5181600" cy="4323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192;p14">
            <a:extLst>
              <a:ext uri="{FF2B5EF4-FFF2-40B4-BE49-F238E27FC236}">
                <a16:creationId xmlns:a16="http://schemas.microsoft.com/office/drawing/2014/main" id="{0ED35374-DADA-8F82-6D97-AB7E10D98B71}"/>
              </a:ext>
            </a:extLst>
          </p:cNvPr>
          <p:cNvSpPr/>
          <p:nvPr/>
        </p:nvSpPr>
        <p:spPr>
          <a:xfrm>
            <a:off x="239629" y="3960743"/>
            <a:ext cx="892341" cy="445626"/>
          </a:xfrm>
          <a:prstGeom prst="wedgeRoundRectCallout">
            <a:avLst>
              <a:gd name="adj1" fmla="val 66010"/>
              <a:gd name="adj2" fmla="val 2362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lt1"/>
                </a:solidFill>
                <a:latin typeface="Arial"/>
                <a:cs typeface="Arial"/>
                <a:sym typeface="Wingdings" pitchFamily="2" charset="2"/>
              </a:rPr>
              <a:t>Truth</a:t>
            </a:r>
            <a:endParaRPr sz="2000" dirty="0"/>
          </a:p>
        </p:txBody>
      </p:sp>
      <p:sp>
        <p:nvSpPr>
          <p:cNvPr id="8" name="Google Shape;192;p14">
            <a:extLst>
              <a:ext uri="{FF2B5EF4-FFF2-40B4-BE49-F238E27FC236}">
                <a16:creationId xmlns:a16="http://schemas.microsoft.com/office/drawing/2014/main" id="{1DCB8027-05AF-73A4-4083-BA71C142CC59}"/>
              </a:ext>
            </a:extLst>
          </p:cNvPr>
          <p:cNvSpPr/>
          <p:nvPr/>
        </p:nvSpPr>
        <p:spPr>
          <a:xfrm>
            <a:off x="4408004" y="3986064"/>
            <a:ext cx="1202635" cy="394984"/>
          </a:xfrm>
          <a:prstGeom prst="wedgeRoundRectCallout">
            <a:avLst>
              <a:gd name="adj1" fmla="val -81511"/>
              <a:gd name="adj2" fmla="val -66837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lt1"/>
                </a:solidFill>
                <a:latin typeface="Arial"/>
                <a:cs typeface="Arial"/>
                <a:sym typeface="Wingdings" pitchFamily="2" charset="2"/>
              </a:rPr>
              <a:t>Fluency</a:t>
            </a:r>
            <a:endParaRPr sz="2000" dirty="0"/>
          </a:p>
        </p:txBody>
      </p:sp>
      <p:sp>
        <p:nvSpPr>
          <p:cNvPr id="9" name="Google Shape;192;p14">
            <a:extLst>
              <a:ext uri="{FF2B5EF4-FFF2-40B4-BE49-F238E27FC236}">
                <a16:creationId xmlns:a16="http://schemas.microsoft.com/office/drawing/2014/main" id="{2FCC47AF-95CA-82AC-4706-34CD92BA64A2}"/>
              </a:ext>
            </a:extLst>
          </p:cNvPr>
          <p:cNvSpPr/>
          <p:nvPr/>
        </p:nvSpPr>
        <p:spPr>
          <a:xfrm>
            <a:off x="4420428" y="4001293"/>
            <a:ext cx="1202635" cy="394984"/>
          </a:xfrm>
          <a:prstGeom prst="wedgeRoundRectCallout">
            <a:avLst>
              <a:gd name="adj1" fmla="val -89775"/>
              <a:gd name="adj2" fmla="val 181023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lt1"/>
                </a:solidFill>
                <a:latin typeface="Arial"/>
                <a:cs typeface="Arial"/>
                <a:sym typeface="Wingdings" pitchFamily="2" charset="2"/>
              </a:rPr>
              <a:t>Fluency</a:t>
            </a:r>
            <a:endParaRPr sz="2000" dirty="0"/>
          </a:p>
        </p:txBody>
      </p:sp>
      <p:sp>
        <p:nvSpPr>
          <p:cNvPr id="10" name="Google Shape;192;p14">
            <a:extLst>
              <a:ext uri="{FF2B5EF4-FFF2-40B4-BE49-F238E27FC236}">
                <a16:creationId xmlns:a16="http://schemas.microsoft.com/office/drawing/2014/main" id="{A9AC6F7B-6372-23AA-6C84-C2206AFFF465}"/>
              </a:ext>
            </a:extLst>
          </p:cNvPr>
          <p:cNvSpPr/>
          <p:nvPr/>
        </p:nvSpPr>
        <p:spPr>
          <a:xfrm>
            <a:off x="4405256" y="3988804"/>
            <a:ext cx="1202635" cy="394984"/>
          </a:xfrm>
          <a:prstGeom prst="wedgeRoundRectCallout">
            <a:avLst>
              <a:gd name="adj1" fmla="val -82751"/>
              <a:gd name="adj2" fmla="val 92951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lt1"/>
                </a:solidFill>
                <a:latin typeface="Arial"/>
                <a:cs typeface="Arial"/>
                <a:sym typeface="Wingdings" pitchFamily="2" charset="2"/>
              </a:rPr>
              <a:t>Fluency</a:t>
            </a:r>
            <a:endParaRPr sz="2000" dirty="0"/>
          </a:p>
        </p:txBody>
      </p:sp>
    </p:spTree>
    <p:extLst>
      <p:ext uri="{BB962C8B-B14F-4D97-AF65-F5344CB8AC3E}">
        <p14:creationId xmlns:p14="http://schemas.microsoft.com/office/powerpoint/2010/main" val="995389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9482" y="1371600"/>
            <a:ext cx="4800600" cy="3760470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838200" y="159544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History: Pendulum Swung Too Far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10/28/2016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25E0140-6460-C447-B8A8-F1174DDF41F1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479" y="1416931"/>
            <a:ext cx="5898237" cy="360956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2135" y="5257801"/>
            <a:ext cx="5790417" cy="1146175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AA00A8B-4AE6-881B-644F-167D2C7F93CE}"/>
              </a:ext>
            </a:extLst>
          </p:cNvPr>
          <p:cNvCxnSpPr/>
          <p:nvPr/>
        </p:nvCxnSpPr>
        <p:spPr>
          <a:xfrm flipH="1">
            <a:off x="8532596" y="2034405"/>
            <a:ext cx="427442" cy="1520393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Google Shape;192;p14">
            <a:extLst>
              <a:ext uri="{FF2B5EF4-FFF2-40B4-BE49-F238E27FC236}">
                <a16:creationId xmlns:a16="http://schemas.microsoft.com/office/drawing/2014/main" id="{CE2B7150-AF19-E7BD-E414-AA784CA3FD92}"/>
              </a:ext>
            </a:extLst>
          </p:cNvPr>
          <p:cNvSpPr/>
          <p:nvPr/>
        </p:nvSpPr>
        <p:spPr>
          <a:xfrm>
            <a:off x="243479" y="5074599"/>
            <a:ext cx="4337603" cy="1111497"/>
          </a:xfrm>
          <a:prstGeom prst="wedgeRoundRectCallout">
            <a:avLst>
              <a:gd name="adj1" fmla="val 63165"/>
              <a:gd name="adj2" fmla="val 17522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en-US" sz="2400" dirty="0"/>
              <a:t>⚠️ ⚠️ ⚠️ </a:t>
            </a:r>
            <a:r>
              <a:rPr lang="en-US" sz="2800" b="1" i="1" u="sng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Warning</a:t>
            </a:r>
            <a:r>
              <a:rPr lang="en-US" sz="24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/>
              <a:t>⚠️ ⚠️ ⚠️</a:t>
            </a:r>
            <a:r>
              <a:rPr lang="en-US" sz="2400" b="0" i="0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lt1"/>
                </a:solidFill>
                <a:latin typeface="Arial"/>
                <a:cs typeface="Arial"/>
                <a:sym typeface="Wingdings" pitchFamily="2" charset="2"/>
              </a:rPr>
              <a:t>Unrealistic Expectations  Winter</a:t>
            </a:r>
            <a:endParaRPr sz="2000" dirty="0"/>
          </a:p>
        </p:txBody>
      </p:sp>
      <p:sp>
        <p:nvSpPr>
          <p:cNvPr id="12" name="Google Shape;192;p14">
            <a:extLst>
              <a:ext uri="{FF2B5EF4-FFF2-40B4-BE49-F238E27FC236}">
                <a16:creationId xmlns:a16="http://schemas.microsoft.com/office/drawing/2014/main" id="{0DB80AB3-E569-FFB4-084C-1626F0BCB92E}"/>
              </a:ext>
            </a:extLst>
          </p:cNvPr>
          <p:cNvSpPr/>
          <p:nvPr/>
        </p:nvSpPr>
        <p:spPr>
          <a:xfrm>
            <a:off x="243479" y="5078658"/>
            <a:ext cx="4337603" cy="1111497"/>
          </a:xfrm>
          <a:prstGeom prst="wedgeRoundRectCallout">
            <a:avLst>
              <a:gd name="adj1" fmla="val 64288"/>
              <a:gd name="adj2" fmla="val 68148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en-US" sz="2400" dirty="0"/>
              <a:t>⚠️ ⚠️ ⚠️ </a:t>
            </a:r>
            <a:r>
              <a:rPr lang="en-US" sz="2800" b="1" i="1" u="sng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Warning</a:t>
            </a:r>
            <a:r>
              <a:rPr lang="en-US" sz="24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/>
              <a:t>⚠️ ⚠️ ⚠️</a:t>
            </a:r>
            <a:r>
              <a:rPr lang="en-US" sz="2400" b="0" i="0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lt1"/>
                </a:solidFill>
                <a:latin typeface="Arial"/>
                <a:cs typeface="Arial"/>
                <a:sym typeface="Wingdings" pitchFamily="2" charset="2"/>
              </a:rPr>
              <a:t>Unrealistic Expectations  Winter</a:t>
            </a:r>
            <a:endParaRPr sz="2000" dirty="0"/>
          </a:p>
        </p:txBody>
      </p:sp>
      <p:sp>
        <p:nvSpPr>
          <p:cNvPr id="8" name="Google Shape;192;p14">
            <a:extLst>
              <a:ext uri="{FF2B5EF4-FFF2-40B4-BE49-F238E27FC236}">
                <a16:creationId xmlns:a16="http://schemas.microsoft.com/office/drawing/2014/main" id="{FA79FA9B-6349-F4B3-B068-D78138007143}"/>
              </a:ext>
            </a:extLst>
          </p:cNvPr>
          <p:cNvSpPr/>
          <p:nvPr/>
        </p:nvSpPr>
        <p:spPr>
          <a:xfrm>
            <a:off x="10234515" y="4992513"/>
            <a:ext cx="1596965" cy="596613"/>
          </a:xfrm>
          <a:prstGeom prst="wedgeRoundRectCallout">
            <a:avLst>
              <a:gd name="adj1" fmla="val -60409"/>
              <a:gd name="adj2" fmla="val 30683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lt1"/>
                </a:solidFill>
                <a:latin typeface="Arial"/>
                <a:cs typeface="Arial"/>
                <a:sym typeface="Wingdings" pitchFamily="2" charset="2"/>
              </a:rPr>
              <a:t>Mechanism</a:t>
            </a:r>
            <a:endParaRPr sz="2000" dirty="0"/>
          </a:p>
        </p:txBody>
      </p:sp>
    </p:spTree>
    <p:extLst>
      <p:ext uri="{BB962C8B-B14F-4D97-AF65-F5344CB8AC3E}">
        <p14:creationId xmlns:p14="http://schemas.microsoft.com/office/powerpoint/2010/main" val="2175391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91235F2-F472-6FCE-C334-91D05320F3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6229" y="2654710"/>
            <a:ext cx="2477689" cy="1940856"/>
          </a:xfrm>
          <a:prstGeom prst="rect">
            <a:avLst/>
          </a:prstGeom>
        </p:spPr>
      </p:pic>
      <p:pic>
        <p:nvPicPr>
          <p:cNvPr id="3076" name="Picture 4" descr="Winter Is Coming: Why Vladimir Putin and the Enemies of the Free World Must Be Stopped">
            <a:extLst>
              <a:ext uri="{FF2B5EF4-FFF2-40B4-BE49-F238E27FC236}">
                <a16:creationId xmlns:a16="http://schemas.microsoft.com/office/drawing/2014/main" id="{538A829F-7669-3DB3-51CA-ACF26344D6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577" y="1282043"/>
            <a:ext cx="3313523" cy="3313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CD74D08D-1532-D638-16A1-883516151D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Winter is Coming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B0104BC-DFCB-43F8-4F42-9414014908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72657" y="4723629"/>
            <a:ext cx="5447145" cy="169842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Pendulum Swung Too Far</a:t>
            </a:r>
          </a:p>
          <a:p>
            <a:pPr lvl="1"/>
            <a:r>
              <a:rPr lang="en-US" dirty="0"/>
              <a:t>There have been many AI Winters</a:t>
            </a:r>
          </a:p>
          <a:p>
            <a:pPr lvl="1"/>
            <a:r>
              <a:rPr lang="en-US" dirty="0"/>
              <a:t>Often, after ``irrational exuberance’’ </a:t>
            </a:r>
          </a:p>
          <a:p>
            <a:pPr lvl="1"/>
            <a:r>
              <a:rPr lang="en-US" dirty="0"/>
              <a:t>(like current excitement with nets)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9C06BED2-1AFA-92F2-A487-22CA2BE8FF6C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199" y="1825625"/>
                <a:ext cx="5622132" cy="435133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We tend to be impressed by people that speak/write well</a:t>
                </a:r>
              </a:p>
              <a:p>
                <a:pPr lvl="1"/>
                <a:r>
                  <a:rPr lang="en-US" sz="2000" dirty="0"/>
                  <a:t>Fluency </a:t>
                </a:r>
                <a:r>
                  <a:rPr lang="en-US" sz="2000" dirty="0">
                    <a:sym typeface="Wingdings" pitchFamily="2" charset="2"/>
                  </a:rPr>
                  <a:t> well-read  success  smart</a:t>
                </a:r>
              </a:p>
              <a:p>
                <a:r>
                  <a:rPr lang="en-US" dirty="0">
                    <a:sym typeface="Wingdings" pitchFamily="2" charset="2"/>
                  </a:rPr>
                  <a:t>Machines are better than people on many tasks (spelling),</a:t>
                </a:r>
              </a:p>
              <a:p>
                <a:pPr lvl="1"/>
                <a:r>
                  <a:rPr lang="en-US" dirty="0">
                    <a:sym typeface="Wingdings" pitchFamily="2" charset="2"/>
                  </a:rPr>
                  <a:t>Now that machines are more fluent than people, </a:t>
                </a:r>
                <a:r>
                  <a:rPr lang="en-US" b="1" i="1" dirty="0">
                    <a:sym typeface="Wingdings" pitchFamily="2" charset="2"/>
                  </a:rPr>
                  <a:t>are they smarter</a:t>
                </a:r>
                <a:r>
                  <a:rPr lang="en-US" dirty="0">
                    <a:sym typeface="Wingdings" pitchFamily="2" charset="2"/>
                  </a:rPr>
                  <a:t>?</a:t>
                </a:r>
              </a:p>
              <a:p>
                <a:r>
                  <a:rPr lang="en-US" dirty="0">
                    <a:sym typeface="Wingdings" pitchFamily="2" charset="2"/>
                  </a:rPr>
                  <a:t>Fear: AI Winter</a:t>
                </a:r>
              </a:p>
              <a:p>
                <a:pPr lvl="1"/>
                <a:r>
                  <a:rPr lang="en-US" dirty="0">
                    <a:sym typeface="Wingdings" pitchFamily="2" charset="2"/>
                  </a:rPr>
                  <a:t>there will be disappointment </a:t>
                </a:r>
              </a:p>
              <a:p>
                <a:pPr lvl="1"/>
                <a:r>
                  <a:rPr lang="en-US" dirty="0">
                    <a:sym typeface="Wingdings" pitchFamily="2" charset="2"/>
                  </a:rPr>
                  <a:t>when public realizes </a:t>
                </a:r>
              </a:p>
              <a:p>
                <a:pPr lvl="2"/>
                <a:r>
                  <a:rPr lang="en-US" b="1" i="1" dirty="0">
                    <a:sym typeface="Wingdings" pitchFamily="2" charset="2"/>
                  </a:rPr>
                  <a:t>fluency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≠</m:t>
                    </m:r>
                  </m:oMath>
                </a14:m>
                <a:r>
                  <a:rPr lang="en-US" b="1" i="1" dirty="0">
                    <a:sym typeface="Wingdings" pitchFamily="2" charset="2"/>
                  </a:rPr>
                  <a:t>intelligence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9C06BED2-1AFA-92F2-A487-22CA2BE8FF6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199" y="1825625"/>
                <a:ext cx="5622132" cy="4351338"/>
              </a:xfrm>
              <a:blipFill>
                <a:blip r:embed="rId4"/>
                <a:stretch>
                  <a:fillRect l="-1802" t="-3198" r="-33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BF46B6-04D2-E369-C83A-425632B1A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kwchurch</a:t>
            </a:r>
            <a:r>
              <a:rPr lang="en-US" dirty="0"/>
              <a:t>/ACL2022_deepnets_tutorial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20EDFB-BEA0-2C95-2C71-C9334AEB5C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96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85224929-2C02-3590-156A-C00B10EB0B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6269" y="77074"/>
            <a:ext cx="3047167" cy="2232325"/>
          </a:xfrm>
          <a:prstGeom prst="rect">
            <a:avLst/>
          </a:prstGeom>
        </p:spPr>
      </p:pic>
      <p:sp>
        <p:nvSpPr>
          <p:cNvPr id="90" name="Google Shape;90;g124ba7032a9_0_0"/>
          <p:cNvSpPr txBox="1">
            <a:spLocks noGrp="1"/>
          </p:cNvSpPr>
          <p:nvPr>
            <p:ph type="title"/>
          </p:nvPr>
        </p:nvSpPr>
        <p:spPr>
          <a:xfrm>
            <a:off x="433316" y="19767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dirty="0"/>
              <a:t>Large Language Models (LLMs)</a:t>
            </a:r>
            <a:br>
              <a:rPr lang="en-US" dirty="0"/>
            </a:br>
            <a:r>
              <a:rPr lang="en-US" sz="2800" dirty="0"/>
              <a:t>Strengths (</a:t>
            </a:r>
            <a:r>
              <a:rPr lang="en-US" sz="2800" b="1" i="1" u="sng" dirty="0"/>
              <a:t>1950s/1990s</a:t>
            </a:r>
            <a:r>
              <a:rPr lang="en-US" sz="2800" dirty="0"/>
              <a:t>); Weaknesses (</a:t>
            </a:r>
            <a:r>
              <a:rPr lang="en-US" sz="2800" b="1" i="1" u="sng" dirty="0"/>
              <a:t>1970s</a:t>
            </a:r>
            <a:r>
              <a:rPr lang="en-US" sz="2800" dirty="0"/>
              <a:t>)</a:t>
            </a:r>
            <a:endParaRPr dirty="0"/>
          </a:p>
        </p:txBody>
      </p:sp>
      <p:sp>
        <p:nvSpPr>
          <p:cNvPr id="91" name="Google Shape;91;g124ba7032a9_0_0"/>
          <p:cNvSpPr txBox="1">
            <a:spLocks noGrp="1"/>
          </p:cNvSpPr>
          <p:nvPr>
            <p:ph type="body" idx="1"/>
          </p:nvPr>
        </p:nvSpPr>
        <p:spPr>
          <a:xfrm>
            <a:off x="221456" y="1825625"/>
            <a:ext cx="5798344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>
              <a:buSzPct val="64285"/>
            </a:pPr>
            <a:r>
              <a:rPr lang="en-US" dirty="0"/>
              <a:t>Strengths (fluency)</a:t>
            </a:r>
          </a:p>
          <a:p>
            <a:pPr lvl="1">
              <a:buSzPct val="64285"/>
            </a:pPr>
            <a:r>
              <a:rPr lang="en-US" b="1" i="1" u="sng" dirty="0"/>
              <a:t>1950s/1990s</a:t>
            </a:r>
            <a:r>
              <a:rPr lang="en-US" dirty="0"/>
              <a:t>: Empiricism </a:t>
            </a:r>
          </a:p>
          <a:p>
            <a:pPr lvl="2">
              <a:buSzPct val="64285"/>
            </a:pPr>
            <a:r>
              <a:rPr lang="en-US" dirty="0"/>
              <a:t>Shannon, Skinner, Firth, Harris</a:t>
            </a:r>
          </a:p>
          <a:p>
            <a:pPr lvl="2">
              <a:buSzPct val="64285"/>
            </a:pPr>
            <a:r>
              <a:rPr lang="en-US" i="1" dirty="0"/>
              <a:t>You shall know a word by the company it keeps </a:t>
            </a:r>
            <a:r>
              <a:rPr lang="en-US" dirty="0"/>
              <a:t>(Firth, 1957)</a:t>
            </a:r>
            <a:endParaRPr lang="en-US" i="1" dirty="0"/>
          </a:p>
          <a:p>
            <a:pPr lvl="1">
              <a:buSzPct val="64285"/>
            </a:pPr>
            <a:r>
              <a:rPr lang="en-US" dirty="0"/>
              <a:t>Collocations (</a:t>
            </a:r>
            <a:r>
              <a:rPr lang="en-US" b="1" i="1" u="sng" dirty="0">
                <a:solidFill>
                  <a:srgbClr val="FF0000"/>
                </a:solidFill>
              </a:rPr>
              <a:t>Easy</a:t>
            </a:r>
            <a:r>
              <a:rPr lang="en-US" dirty="0"/>
              <a:t> for Machines)</a:t>
            </a:r>
          </a:p>
          <a:p>
            <a:pPr lvl="2">
              <a:buSzPct val="64285"/>
            </a:pPr>
            <a:r>
              <a:rPr lang="en-US" dirty="0"/>
              <a:t>Distributional Hypothesis (</a:t>
            </a:r>
            <a:r>
              <a:rPr lang="en-US" dirty="0" err="1"/>
              <a:t>Zellig</a:t>
            </a:r>
            <a:r>
              <a:rPr lang="en-US" dirty="0"/>
              <a:t> Harris): </a:t>
            </a:r>
          </a:p>
          <a:p>
            <a:pPr lvl="3">
              <a:buSzPct val="64285"/>
            </a:pPr>
            <a:r>
              <a:rPr lang="en-US" dirty="0"/>
              <a:t>PMI, Word2Vec, BERT</a:t>
            </a:r>
          </a:p>
          <a:p>
            <a:pPr lvl="3">
              <a:buSzPct val="64285"/>
            </a:pPr>
            <a:r>
              <a:rPr lang="en-US" dirty="0"/>
              <a:t>No ``hard’’ stuff</a:t>
            </a:r>
          </a:p>
        </p:txBody>
      </p:sp>
      <p:sp>
        <p:nvSpPr>
          <p:cNvPr id="92" name="Google Shape;92;g124ba7032a9_0_0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614988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buSzPts val="1800"/>
              <a:buNone/>
            </a:pPr>
            <a:r>
              <a:rPr lang="en-US" dirty="0"/>
              <a:t>Weaknesses (Hallucinations)</a:t>
            </a:r>
          </a:p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b="1" i="1" u="sng" dirty="0"/>
              <a:t>1970s</a:t>
            </a:r>
            <a:r>
              <a:rPr lang="en-US" dirty="0"/>
              <a:t>: Rationalism (``</a:t>
            </a:r>
            <a:r>
              <a:rPr lang="en-US" b="1" i="1" u="sng" dirty="0">
                <a:solidFill>
                  <a:srgbClr val="FF0000"/>
                </a:solidFill>
              </a:rPr>
              <a:t>Hard</a:t>
            </a:r>
            <a:r>
              <a:rPr lang="en-US" dirty="0"/>
              <a:t>’’ Stuff)</a:t>
            </a:r>
          </a:p>
          <a:p>
            <a:pPr marL="914400" lvl="1" indent="-342900">
              <a:spcBef>
                <a:spcPts val="1000"/>
              </a:spcBef>
              <a:buSzPts val="1800"/>
            </a:pPr>
            <a:r>
              <a:rPr lang="en-US" dirty="0"/>
              <a:t>Chomsky, Minsky</a:t>
            </a:r>
          </a:p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Truth: logic, possible worlds</a:t>
            </a:r>
            <a:endParaRPr dirty="0"/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Meaning</a:t>
            </a:r>
            <a:endParaRPr dirty="0"/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Purpose (Gricean Maxims)</a:t>
            </a:r>
            <a:endParaRPr dirty="0"/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Common Sense</a:t>
            </a:r>
            <a:endParaRPr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0C0AC6C-68F8-F562-2280-BF6A06DE02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B2D669E-AC42-69F3-A3EA-45DEDA7A9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7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A37D44F-F93A-B57A-52B2-EF1AD86A0759}"/>
              </a:ext>
            </a:extLst>
          </p:cNvPr>
          <p:cNvCxnSpPr>
            <a:cxnSpLocks/>
          </p:cNvCxnSpPr>
          <p:nvPr/>
        </p:nvCxnSpPr>
        <p:spPr>
          <a:xfrm flipH="1">
            <a:off x="10770802" y="301003"/>
            <a:ext cx="441108" cy="1524622"/>
          </a:xfrm>
          <a:prstGeom prst="line">
            <a:avLst/>
          </a:prstGeom>
          <a:ln w="635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1449A02-71AF-8861-C7F5-16AC3D7EB186}"/>
              </a:ext>
            </a:extLst>
          </p:cNvPr>
          <p:cNvCxnSpPr>
            <a:cxnSpLocks/>
          </p:cNvCxnSpPr>
          <p:nvPr/>
        </p:nvCxnSpPr>
        <p:spPr>
          <a:xfrm flipV="1">
            <a:off x="5329491" y="3230159"/>
            <a:ext cx="1785515" cy="95227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Google Shape;192;p14">
            <a:extLst>
              <a:ext uri="{FF2B5EF4-FFF2-40B4-BE49-F238E27FC236}">
                <a16:creationId xmlns:a16="http://schemas.microsoft.com/office/drawing/2014/main" id="{B429E6D1-CA5E-3AE3-1750-3F81F6A8310E}"/>
              </a:ext>
            </a:extLst>
          </p:cNvPr>
          <p:cNvSpPr/>
          <p:nvPr/>
        </p:nvSpPr>
        <p:spPr>
          <a:xfrm>
            <a:off x="11285159" y="918018"/>
            <a:ext cx="947049" cy="379462"/>
          </a:xfrm>
          <a:prstGeom prst="wedgeRoundRectCallout">
            <a:avLst>
              <a:gd name="adj1" fmla="val -50182"/>
              <a:gd name="adj2" fmla="val -175309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lt1"/>
                </a:solidFill>
                <a:latin typeface="Arial"/>
                <a:cs typeface="Arial"/>
                <a:sym typeface="Wingdings" pitchFamily="2" charset="2"/>
              </a:rPr>
              <a:t>Easy</a:t>
            </a:r>
            <a:endParaRPr sz="2000" dirty="0"/>
          </a:p>
        </p:txBody>
      </p:sp>
      <p:sp>
        <p:nvSpPr>
          <p:cNvPr id="7" name="Google Shape;192;p14">
            <a:extLst>
              <a:ext uri="{FF2B5EF4-FFF2-40B4-BE49-F238E27FC236}">
                <a16:creationId xmlns:a16="http://schemas.microsoft.com/office/drawing/2014/main" id="{2DC0FDDE-DA85-DBAC-2920-2DDD4BF0AEAE}"/>
              </a:ext>
            </a:extLst>
          </p:cNvPr>
          <p:cNvSpPr/>
          <p:nvPr/>
        </p:nvSpPr>
        <p:spPr>
          <a:xfrm>
            <a:off x="8245311" y="136525"/>
            <a:ext cx="947049" cy="379462"/>
          </a:xfrm>
          <a:prstGeom prst="wedgeRoundRectCallout">
            <a:avLst>
              <a:gd name="adj1" fmla="val 155864"/>
              <a:gd name="adj2" fmla="val 29642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lt1"/>
                </a:solidFill>
                <a:latin typeface="Arial"/>
                <a:cs typeface="Arial"/>
                <a:sym typeface="Wingdings" pitchFamily="2" charset="2"/>
              </a:rPr>
              <a:t>Easy</a:t>
            </a:r>
            <a:endParaRPr sz="2000" dirty="0"/>
          </a:p>
        </p:txBody>
      </p:sp>
      <p:sp>
        <p:nvSpPr>
          <p:cNvPr id="8" name="Google Shape;192;p14">
            <a:extLst>
              <a:ext uri="{FF2B5EF4-FFF2-40B4-BE49-F238E27FC236}">
                <a16:creationId xmlns:a16="http://schemas.microsoft.com/office/drawing/2014/main" id="{76D2CC8E-6899-8362-28A8-1688B45D005A}"/>
              </a:ext>
            </a:extLst>
          </p:cNvPr>
          <p:cNvSpPr/>
          <p:nvPr/>
        </p:nvSpPr>
        <p:spPr>
          <a:xfrm>
            <a:off x="11211910" y="2033270"/>
            <a:ext cx="947049" cy="379462"/>
          </a:xfrm>
          <a:prstGeom prst="wedgeRoundRectCallout">
            <a:avLst>
              <a:gd name="adj1" fmla="val -80044"/>
              <a:gd name="adj2" fmla="val -120655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lt1"/>
                </a:solidFill>
                <a:latin typeface="Arial"/>
                <a:cs typeface="Arial"/>
                <a:sym typeface="Wingdings" pitchFamily="2" charset="2"/>
              </a:rPr>
              <a:t>Hard</a:t>
            </a:r>
            <a:endParaRPr sz="2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547</TotalTime>
  <Words>489</Words>
  <Application>Microsoft Macintosh PowerPoint</Application>
  <PresentationFormat>Widescreen</PresentationFormat>
  <Paragraphs>100</Paragraphs>
  <Slides>7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Arial</vt:lpstr>
      <vt:lpstr>Calibri</vt:lpstr>
      <vt:lpstr>Calibri Light</vt:lpstr>
      <vt:lpstr>Cambria Math</vt:lpstr>
      <vt:lpstr>Wingdings</vt:lpstr>
      <vt:lpstr>Office Theme</vt:lpstr>
      <vt:lpstr>The Easy,  the Hard  and the Ugly</vt:lpstr>
      <vt:lpstr>Ugly: Responsible AI</vt:lpstr>
      <vt:lpstr>Hallucinations</vt:lpstr>
      <vt:lpstr>Hypothesis:  NLP History  Strengths &amp; Weaknesses</vt:lpstr>
      <vt:lpstr>History: Pendulum Swung Too Far</vt:lpstr>
      <vt:lpstr>Winter is Coming</vt:lpstr>
      <vt:lpstr>Large Language Models (LLMs) Strengths (1950s/1990s); Weaknesses (1970s)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ACL-2022 Tutorial: Part A: Simple Uses of Deep Nets</dc:title>
  <dc:creator>sglflqcz</dc:creator>
  <cp:lastModifiedBy>Kenneth Church</cp:lastModifiedBy>
  <cp:revision>22</cp:revision>
  <dcterms:created xsi:type="dcterms:W3CDTF">2022-05-07T16:48:18Z</dcterms:created>
  <dcterms:modified xsi:type="dcterms:W3CDTF">2023-08-31T23:27:01Z</dcterms:modified>
</cp:coreProperties>
</file>